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86" r:id="rId3"/>
    <p:sldId id="269" r:id="rId4"/>
    <p:sldId id="257" r:id="rId5"/>
    <p:sldId id="259" r:id="rId6"/>
    <p:sldId id="325" r:id="rId7"/>
    <p:sldId id="323" r:id="rId8"/>
    <p:sldId id="324" r:id="rId9"/>
    <p:sldId id="322" r:id="rId10"/>
    <p:sldId id="326" r:id="rId11"/>
    <p:sldId id="311" r:id="rId12"/>
    <p:sldId id="327" r:id="rId13"/>
    <p:sldId id="313" r:id="rId14"/>
    <p:sldId id="328" r:id="rId15"/>
    <p:sldId id="315" r:id="rId16"/>
    <p:sldId id="301" r:id="rId17"/>
    <p:sldId id="264" r:id="rId18"/>
    <p:sldId id="265" r:id="rId19"/>
    <p:sldId id="26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559b0e2d-a3d7-480a-acbf-ed8a0f666268}">
          <p14:sldIdLst>
            <p14:sldId id="286"/>
            <p14:sldId id="269"/>
            <p14:sldId id="257"/>
            <p14:sldId id="259"/>
            <p14:sldId id="325"/>
            <p14:sldId id="323"/>
            <p14:sldId id="324"/>
            <p14:sldId id="322"/>
            <p14:sldId id="326"/>
            <p14:sldId id="311"/>
            <p14:sldId id="313"/>
            <p14:sldId id="328"/>
            <p14:sldId id="315"/>
            <p14:sldId id="301"/>
            <p14:sldId id="264"/>
            <p14:sldId id="265"/>
            <p14:sldId id="268"/>
            <p14:sldId id="32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pn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normAutofit fontScale="90000"/>
          </a:bodyPr>
          <a:p>
            <a:r>
              <a:rPr lang="en-US" b="1">
                <a:solidFill>
                  <a:srgbClr val="FF0000"/>
                </a:solidFill>
                <a:latin typeface="Times New Roman" panose="02020603050405020304" charset="0"/>
                <a:cs typeface="Times New Roman" panose="02020603050405020304" charset="0"/>
                <a:sym typeface="+mn-ea"/>
              </a:rPr>
              <a:t>ONLINE LEAVE MANAGEMENT SYSTEM</a:t>
            </a:r>
            <a:endParaRPr lang="en-US"/>
          </a:p>
        </p:txBody>
      </p:sp>
      <p:graphicFrame>
        <p:nvGraphicFramePr>
          <p:cNvPr id="4" name="Content Placeholder 3"/>
          <p:cNvGraphicFramePr/>
          <p:nvPr>
            <p:ph idx="1"/>
          </p:nvPr>
        </p:nvGraphicFramePr>
        <p:xfrm>
          <a:off x="5420995" y="2587625"/>
          <a:ext cx="6527800" cy="2651760"/>
        </p:xfrm>
        <a:graphic>
          <a:graphicData uri="http://schemas.openxmlformats.org/drawingml/2006/table">
            <a:tbl>
              <a:tblPr firstRow="1" bandRow="1">
                <a:tableStyleId>{5C22544A-7EE6-4342-B048-85BDC9FD1C3A}</a:tableStyleId>
              </a:tblPr>
              <a:tblGrid>
                <a:gridCol w="3185795"/>
                <a:gridCol w="3342005"/>
              </a:tblGrid>
              <a:tr h="482600">
                <a:tc>
                  <a:txBody>
                    <a:bodyPr/>
                    <a:p>
                      <a:pPr>
                        <a:lnSpc>
                          <a:spcPct val="100000"/>
                        </a:lnSpc>
                        <a:buNone/>
                      </a:pPr>
                      <a:r>
                        <a:rPr lang="en-US" sz="2400" b="1">
                          <a:solidFill>
                            <a:srgbClr val="FF0000"/>
                          </a:solidFill>
                          <a:latin typeface="Times New Roman" panose="02020603050405020304" charset="0"/>
                          <a:cs typeface="Times New Roman" panose="02020603050405020304" charset="0"/>
                        </a:rPr>
                        <a:t>Enrollment Number</a:t>
                      </a:r>
                      <a:endParaRPr lang="en-US" sz="2400" b="1">
                        <a:solidFill>
                          <a:srgbClr val="FF0000"/>
                        </a:solidFill>
                        <a:latin typeface="Times New Roman" panose="02020603050405020304" charset="0"/>
                        <a:cs typeface="Times New Roman" panose="02020603050405020304" charset="0"/>
                      </a:endParaRPr>
                    </a:p>
                  </a:txBody>
                  <a:tcPr/>
                </a:tc>
                <a:tc>
                  <a:txBody>
                    <a:bodyPr/>
                    <a:p>
                      <a:pPr>
                        <a:lnSpc>
                          <a:spcPct val="100000"/>
                        </a:lnSpc>
                        <a:buNone/>
                      </a:pPr>
                      <a:r>
                        <a:rPr lang="en-US" sz="2400">
                          <a:solidFill>
                            <a:srgbClr val="FF0000"/>
                          </a:solidFill>
                          <a:latin typeface="Times New Roman" panose="02020603050405020304" charset="0"/>
                          <a:ea typeface="Calibri" panose="020F0502020204030204"/>
                          <a:cs typeface="Times New Roman" panose="02020603050405020304" charset="0"/>
                          <a:sym typeface="Calibri" panose="020F0502020204030204"/>
                        </a:rPr>
                        <a:t>Name of the Student</a:t>
                      </a:r>
                      <a:endParaRPr lang="en-US" sz="2400" b="1" i="0" u="none" strike="noStrike" cap="none">
                        <a:solidFill>
                          <a:srgbClr val="FF0000"/>
                        </a:solidFill>
                        <a:latin typeface="Times New Roman" panose="02020603050405020304" charset="0"/>
                        <a:ea typeface="Calibri" panose="020F0502020204030204"/>
                        <a:cs typeface="Times New Roman" panose="02020603050405020304" charset="0"/>
                        <a:sym typeface="Calibri" panose="020F0502020204030204"/>
                      </a:endParaRPr>
                    </a:p>
                    <a:p>
                      <a:pPr>
                        <a:buNone/>
                      </a:pPr>
                      <a:endParaRPr lang="en-US" sz="2400" b="1" i="0" u="none" strike="noStrike" cap="none">
                        <a:solidFill>
                          <a:srgbClr val="FF0000"/>
                        </a:solidFill>
                        <a:latin typeface="Times New Roman" panose="02020603050405020304" charset="0"/>
                        <a:ea typeface="Calibri" panose="020F0502020204030204"/>
                        <a:cs typeface="Times New Roman" panose="02020603050405020304" charset="0"/>
                        <a:sym typeface="Calibri" panose="020F0502020204030204"/>
                      </a:endParaRPr>
                    </a:p>
                  </a:txBody>
                  <a:tcPr/>
                </a:tc>
              </a:tr>
              <a:tr h="457200">
                <a:tc>
                  <a:txBody>
                    <a:bodyPr/>
                    <a:p>
                      <a:pPr>
                        <a:lnSpc>
                          <a:spcPct val="100000"/>
                        </a:lnSpc>
                        <a:buNone/>
                      </a:pPr>
                      <a:r>
                        <a:rPr lang="en-US" sz="2400">
                          <a:solidFill>
                            <a:schemeClr val="tx1"/>
                          </a:solidFill>
                          <a:latin typeface="Times New Roman" panose="02020603050405020304" charset="0"/>
                          <a:cs typeface="Times New Roman" panose="02020603050405020304" charset="0"/>
                          <a:sym typeface="+mn-ea"/>
                        </a:rPr>
                        <a:t> EBEONO721410307</a:t>
                      </a:r>
                      <a:endParaRPr lang="en-US" sz="2400">
                        <a:solidFill>
                          <a:schemeClr val="tx1"/>
                        </a:solidFill>
                        <a:latin typeface="Times New Roman" panose="02020603050405020304" charset="0"/>
                        <a:cs typeface="Times New Roman" panose="02020603050405020304" charset="0"/>
                        <a:sym typeface="+mn-ea"/>
                      </a:endParaRPr>
                    </a:p>
                  </a:txBody>
                  <a:tcPr/>
                </a:tc>
                <a:tc>
                  <a:txBody>
                    <a:bodyPr/>
                    <a:p>
                      <a:pPr>
                        <a:lnSpc>
                          <a:spcPct val="100000"/>
                        </a:lnSpc>
                        <a:buNone/>
                      </a:pPr>
                      <a:r>
                        <a:rPr lang="en-US" sz="2400">
                          <a:solidFill>
                            <a:schemeClr val="tx1"/>
                          </a:solidFill>
                          <a:latin typeface="Times New Roman" panose="02020603050405020304" charset="0"/>
                          <a:cs typeface="Times New Roman" panose="02020603050405020304" charset="0"/>
                          <a:sym typeface="+mn-ea"/>
                        </a:rPr>
                        <a:t>  Md Ghouse Pasha </a:t>
                      </a:r>
                      <a:endParaRPr lang="en-US" sz="2400">
                        <a:solidFill>
                          <a:schemeClr val="tx1"/>
                        </a:solidFill>
                        <a:latin typeface="Times New Roman" panose="02020603050405020304" charset="0"/>
                        <a:cs typeface="Times New Roman" panose="02020603050405020304" charset="0"/>
                        <a:sym typeface="+mn-ea"/>
                      </a:endParaRPr>
                    </a:p>
                  </a:txBody>
                  <a:tcPr/>
                </a:tc>
              </a:tr>
              <a:tr h="457200">
                <a:tc>
                  <a:txBody>
                    <a:bodyPr/>
                    <a:p>
                      <a:pPr>
                        <a:lnSpc>
                          <a:spcPct val="100000"/>
                        </a:lnSpc>
                        <a:buNone/>
                      </a:pPr>
                      <a:r>
                        <a:rPr lang="en-US" sz="2400">
                          <a:solidFill>
                            <a:schemeClr val="tx1"/>
                          </a:solidFill>
                          <a:latin typeface="Times New Roman" panose="02020603050405020304" charset="0"/>
                          <a:cs typeface="Times New Roman" panose="02020603050405020304" charset="0"/>
                          <a:sym typeface="+mn-ea"/>
                        </a:rPr>
                        <a:t> EBEON0721407299</a:t>
                      </a:r>
                      <a:endParaRPr lang="en-US" sz="2400">
                        <a:solidFill>
                          <a:schemeClr val="tx1"/>
                        </a:solidFill>
                        <a:latin typeface="Times New Roman" panose="02020603050405020304" charset="0"/>
                        <a:cs typeface="Times New Roman" panose="02020603050405020304" charset="0"/>
                        <a:sym typeface="+mn-ea"/>
                      </a:endParaRPr>
                    </a:p>
                  </a:txBody>
                  <a:tcPr/>
                </a:tc>
                <a:tc>
                  <a:txBody>
                    <a:bodyPr/>
                    <a:p>
                      <a:pPr>
                        <a:lnSpc>
                          <a:spcPct val="100000"/>
                        </a:lnSpc>
                        <a:buNone/>
                      </a:pPr>
                      <a:r>
                        <a:rPr lang="en-US" sz="2400">
                          <a:solidFill>
                            <a:schemeClr val="tx1"/>
                          </a:solidFill>
                          <a:latin typeface="Times New Roman" panose="02020603050405020304" charset="0"/>
                          <a:cs typeface="Times New Roman" panose="02020603050405020304" charset="0"/>
                          <a:sym typeface="+mn-ea"/>
                        </a:rPr>
                        <a:t>  Rahul Murugesan</a:t>
                      </a:r>
                      <a:endParaRPr lang="en-US" sz="2400">
                        <a:solidFill>
                          <a:schemeClr val="tx1"/>
                        </a:solidFill>
                        <a:latin typeface="Times New Roman" panose="02020603050405020304" charset="0"/>
                        <a:cs typeface="Times New Roman" panose="02020603050405020304" charset="0"/>
                        <a:sym typeface="+mn-ea"/>
                      </a:endParaRPr>
                    </a:p>
                  </a:txBody>
                  <a:tcPr/>
                </a:tc>
              </a:tr>
              <a:tr h="457200">
                <a:tc>
                  <a:txBody>
                    <a:bodyPr/>
                    <a:p>
                      <a:pPr>
                        <a:lnSpc>
                          <a:spcPct val="100000"/>
                        </a:lnSpc>
                        <a:buNone/>
                      </a:pPr>
                      <a:r>
                        <a:rPr lang="en-US" sz="2400">
                          <a:solidFill>
                            <a:schemeClr val="tx1"/>
                          </a:solidFill>
                          <a:latin typeface="Times New Roman" panose="02020603050405020304" charset="0"/>
                          <a:cs typeface="Times New Roman" panose="02020603050405020304" charset="0"/>
                          <a:sym typeface="+mn-ea"/>
                        </a:rPr>
                        <a:t> EBEON0721408001</a:t>
                      </a:r>
                      <a:endParaRPr lang="en-US" sz="2400">
                        <a:solidFill>
                          <a:schemeClr val="tx1"/>
                        </a:solidFill>
                        <a:latin typeface="Times New Roman" panose="02020603050405020304" charset="0"/>
                        <a:cs typeface="Times New Roman" panose="02020603050405020304" charset="0"/>
                        <a:sym typeface="+mn-ea"/>
                      </a:endParaRPr>
                    </a:p>
                  </a:txBody>
                  <a:tcPr/>
                </a:tc>
                <a:tc>
                  <a:txBody>
                    <a:bodyPr/>
                    <a:p>
                      <a:pPr>
                        <a:lnSpc>
                          <a:spcPct val="100000"/>
                        </a:lnSpc>
                        <a:buNone/>
                      </a:pPr>
                      <a:r>
                        <a:rPr lang="en-US" sz="2400">
                          <a:solidFill>
                            <a:schemeClr val="tx1"/>
                          </a:solidFill>
                          <a:latin typeface="Times New Roman" panose="02020603050405020304" charset="0"/>
                          <a:cs typeface="Times New Roman" panose="02020603050405020304" charset="0"/>
                          <a:sym typeface="+mn-ea"/>
                        </a:rPr>
                        <a:t>  K.Gopal</a:t>
                      </a:r>
                      <a:endParaRPr lang="en-US" sz="2400">
                        <a:solidFill>
                          <a:schemeClr val="tx1"/>
                        </a:solidFill>
                        <a:latin typeface="Times New Roman" panose="02020603050405020304" charset="0"/>
                        <a:cs typeface="Times New Roman" panose="02020603050405020304" charset="0"/>
                        <a:sym typeface="+mn-ea"/>
                      </a:endParaRPr>
                    </a:p>
                  </a:txBody>
                  <a:tcPr/>
                </a:tc>
              </a:tr>
              <a:tr h="457200">
                <a:tc>
                  <a:txBody>
                    <a:bodyPr/>
                    <a:p>
                      <a:pPr>
                        <a:lnSpc>
                          <a:spcPct val="100000"/>
                        </a:lnSpc>
                        <a:buNone/>
                      </a:pPr>
                      <a:r>
                        <a:rPr lang="en-US" sz="2400">
                          <a:solidFill>
                            <a:schemeClr val="tx1"/>
                          </a:solidFill>
                          <a:latin typeface="Times New Roman" panose="02020603050405020304" charset="0"/>
                          <a:cs typeface="Times New Roman" panose="02020603050405020304" charset="0"/>
                          <a:sym typeface="+mn-ea"/>
                        </a:rPr>
                        <a:t> EBKPRM0721403303</a:t>
                      </a:r>
                      <a:endParaRPr lang="en-US" sz="2400">
                        <a:solidFill>
                          <a:schemeClr val="tx1"/>
                        </a:solidFill>
                        <a:latin typeface="Times New Roman" panose="02020603050405020304" charset="0"/>
                        <a:cs typeface="Times New Roman" panose="02020603050405020304" charset="0"/>
                        <a:sym typeface="+mn-ea"/>
                      </a:endParaRPr>
                    </a:p>
                  </a:txBody>
                  <a:tcPr/>
                </a:tc>
                <a:tc>
                  <a:txBody>
                    <a:bodyPr/>
                    <a:p>
                      <a:pPr>
                        <a:lnSpc>
                          <a:spcPct val="100000"/>
                        </a:lnSpc>
                        <a:buNone/>
                      </a:pPr>
                      <a:r>
                        <a:rPr lang="en-US" sz="2400">
                          <a:solidFill>
                            <a:schemeClr val="tx1"/>
                          </a:solidFill>
                          <a:latin typeface="Times New Roman" panose="02020603050405020304" charset="0"/>
                          <a:cs typeface="Times New Roman" panose="02020603050405020304" charset="0"/>
                          <a:sym typeface="+mn-ea"/>
                        </a:rPr>
                        <a:t>  B.Srithan Reddy</a:t>
                      </a:r>
                      <a:endParaRPr lang="en-US" sz="2400">
                        <a:solidFill>
                          <a:schemeClr val="tx1"/>
                        </a:solidFill>
                        <a:latin typeface="Times New Roman" panose="02020603050405020304" charset="0"/>
                        <a:cs typeface="Times New Roman" panose="02020603050405020304" charset="0"/>
                        <a:sym typeface="+mn-ea"/>
                      </a:endParaRPr>
                    </a:p>
                  </a:txBody>
                  <a:tcPr/>
                </a:tc>
              </a:tr>
            </a:tbl>
          </a:graphicData>
        </a:graphic>
      </p:graphicFrame>
      <p:sp>
        <p:nvSpPr>
          <p:cNvPr id="13" name="Text Box 12"/>
          <p:cNvSpPr txBox="1"/>
          <p:nvPr/>
        </p:nvSpPr>
        <p:spPr>
          <a:xfrm>
            <a:off x="4425950" y="1880870"/>
            <a:ext cx="2885440" cy="675640"/>
          </a:xfrm>
          <a:prstGeom prst="rect">
            <a:avLst/>
          </a:prstGeom>
          <a:noFill/>
        </p:spPr>
        <p:txBody>
          <a:bodyPr wrap="square" rtlCol="0">
            <a:spAutoFit/>
          </a:bodyPr>
          <a:p>
            <a:r>
              <a:rPr lang="en-US">
                <a:solidFill>
                  <a:schemeClr val="accent5"/>
                </a:solidFill>
                <a:latin typeface="Times New Roman" panose="02020603050405020304" charset="0"/>
                <a:cs typeface="Times New Roman" panose="02020603050405020304" charset="0"/>
                <a:sym typeface="+mn-ea"/>
              </a:rPr>
              <a:t>         </a:t>
            </a:r>
            <a:r>
              <a:rPr lang="en-US" sz="2000">
                <a:solidFill>
                  <a:schemeClr val="accent5"/>
                </a:solidFill>
                <a:latin typeface="Times New Roman" panose="02020603050405020304" charset="0"/>
                <a:cs typeface="Times New Roman" panose="02020603050405020304" charset="0"/>
                <a:sym typeface="+mn-ea"/>
              </a:rPr>
              <a:t> </a:t>
            </a:r>
            <a:r>
              <a:rPr lang="en-US" sz="2000" b="1">
                <a:solidFill>
                  <a:schemeClr val="accent5"/>
                </a:solidFill>
                <a:latin typeface="Times New Roman" panose="02020603050405020304" charset="0"/>
                <a:cs typeface="Times New Roman" panose="02020603050405020304" charset="0"/>
                <a:sym typeface="+mn-ea"/>
              </a:rPr>
              <a:t>BATCH 2021-5863</a:t>
            </a:r>
            <a:endParaRPr lang="en-US">
              <a:solidFill>
                <a:schemeClr val="accent5"/>
              </a:solidFill>
              <a:latin typeface="Times New Roman" panose="02020603050405020304" charset="0"/>
              <a:cs typeface="Times New Roman" panose="02020603050405020304" charset="0"/>
            </a:endParaRPr>
          </a:p>
          <a:p>
            <a:endParaRPr lang="en-US"/>
          </a:p>
        </p:txBody>
      </p:sp>
      <p:sp>
        <p:nvSpPr>
          <p:cNvPr id="14" name="Text Box 13"/>
          <p:cNvSpPr txBox="1"/>
          <p:nvPr/>
        </p:nvSpPr>
        <p:spPr>
          <a:xfrm>
            <a:off x="3258820" y="5949950"/>
            <a:ext cx="5836285" cy="1014730"/>
          </a:xfrm>
          <a:prstGeom prst="rect">
            <a:avLst/>
          </a:prstGeom>
          <a:noFill/>
        </p:spPr>
        <p:txBody>
          <a:bodyPr wrap="square" rtlCol="0">
            <a:spAutoFit/>
          </a:bodyPr>
          <a:p>
            <a:pPr>
              <a:lnSpc>
                <a:spcPct val="100000"/>
              </a:lnSpc>
            </a:pPr>
            <a:r>
              <a:rPr lang="en-US">
                <a:solidFill>
                  <a:srgbClr val="FF0000"/>
                </a:solidFill>
                <a:latin typeface="Times New Roman" panose="02020603050405020304" charset="0"/>
                <a:ea typeface="Calibri" panose="020F0502020204030204"/>
                <a:cs typeface="Times New Roman" panose="02020603050405020304" charset="0"/>
                <a:sym typeface="Calibri" panose="020F0502020204030204"/>
              </a:rPr>
              <a:t>               </a:t>
            </a:r>
            <a:r>
              <a:rPr lang="en-US" sz="2000">
                <a:solidFill>
                  <a:srgbClr val="FF0000"/>
                </a:solidFill>
                <a:latin typeface="Times New Roman" panose="02020603050405020304" charset="0"/>
                <a:ea typeface="Calibri" panose="020F0502020204030204"/>
                <a:cs typeface="Times New Roman" panose="02020603050405020304" charset="0"/>
                <a:sym typeface="Calibri" panose="020F0502020204030204"/>
              </a:rPr>
              <a:t> </a:t>
            </a:r>
            <a:r>
              <a:rPr lang="en-US" sz="2000" b="1">
                <a:solidFill>
                  <a:schemeClr val="accent5"/>
                </a:solidFill>
                <a:latin typeface="Times New Roman" panose="02020603050405020304" charset="0"/>
                <a:ea typeface="Calibri" panose="020F0502020204030204"/>
                <a:cs typeface="Times New Roman" panose="02020603050405020304" charset="0"/>
                <a:sym typeface="Calibri" panose="020F0502020204030204"/>
              </a:rPr>
              <a:t> Under the guidance of</a:t>
            </a:r>
            <a:endParaRPr lang="en-US" sz="2000" b="1">
              <a:solidFill>
                <a:schemeClr val="accent5"/>
              </a:solidFill>
              <a:latin typeface="Times New Roman" panose="02020603050405020304" charset="0"/>
              <a:ea typeface="Calibri" panose="020F0502020204030204"/>
              <a:cs typeface="Times New Roman" panose="02020603050405020304" charset="0"/>
              <a:sym typeface="Calibri" panose="020F0502020204030204"/>
            </a:endParaRPr>
          </a:p>
          <a:p>
            <a:pPr>
              <a:lnSpc>
                <a:spcPct val="100000"/>
              </a:lnSpc>
            </a:pPr>
            <a:r>
              <a:rPr lang="en-US" sz="2000" b="1">
                <a:solidFill>
                  <a:schemeClr val="accent5"/>
                </a:solidFill>
                <a:latin typeface="Times New Roman" panose="02020603050405020304" charset="0"/>
                <a:ea typeface="Calibri" panose="020F0502020204030204"/>
                <a:cs typeface="Times New Roman" panose="02020603050405020304" charset="0"/>
                <a:sym typeface="Calibri" panose="020F0502020204030204"/>
              </a:rPr>
              <a:t>                E Santosh Mali (Java Trainer)</a:t>
            </a:r>
            <a:endParaRPr lang="en-US" sz="2000" b="1" i="0" u="none" strike="noStrike" cap="none">
              <a:solidFill>
                <a:schemeClr val="accent5"/>
              </a:solidFill>
              <a:latin typeface="Times New Roman" panose="02020603050405020304" charset="0"/>
              <a:ea typeface="Calibri" panose="020F0502020204030204"/>
              <a:cs typeface="Times New Roman" panose="02020603050405020304" charset="0"/>
              <a:sym typeface="Calibri" panose="020F0502020204030204"/>
            </a:endParaRPr>
          </a:p>
          <a:p>
            <a:endParaRPr lang="en-US" sz="2000" b="1" i="0" u="none" strike="noStrike" cap="none">
              <a:solidFill>
                <a:schemeClr val="accent5"/>
              </a:solidFill>
              <a:latin typeface="Times New Roman" panose="02020603050405020304" charset="0"/>
              <a:ea typeface="Calibri" panose="020F0502020204030204"/>
              <a:cs typeface="Times New Roman" panose="02020603050405020304" charset="0"/>
              <a:sym typeface="Calibri" panose="020F050202020403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838200" y="365125"/>
            <a:ext cx="10515600" cy="839470"/>
          </a:xfrm>
        </p:spPr>
        <p:txBody>
          <a:bodyPr>
            <a:normAutofit fontScale="90000"/>
          </a:bodyPr>
          <a:p>
            <a:r>
              <a:rPr lang="en-US" b="1">
                <a:solidFill>
                  <a:srgbClr val="FF0000"/>
                </a:solidFill>
                <a:sym typeface="+mn-ea"/>
              </a:rPr>
              <a:t>Employee Login Module</a:t>
            </a:r>
            <a:br>
              <a:rPr lang="en-US" b="1">
                <a:solidFill>
                  <a:srgbClr val="FF0000"/>
                </a:solidFill>
              </a:rPr>
            </a:br>
            <a:endParaRPr lang="en-US"/>
          </a:p>
        </p:txBody>
      </p:sp>
      <p:pic>
        <p:nvPicPr>
          <p:cNvPr id="9" name="Content Placeholder 8" descr="Emp-login(1)"/>
          <p:cNvPicPr>
            <a:picLocks noChangeAspect="1"/>
          </p:cNvPicPr>
          <p:nvPr>
            <p:ph idx="1"/>
          </p:nvPr>
        </p:nvPicPr>
        <p:blipFill>
          <a:blip r:embed="rId2"/>
          <a:stretch>
            <a:fillRect/>
          </a:stretch>
        </p:blipFill>
        <p:spPr>
          <a:xfrm>
            <a:off x="1309370" y="1015365"/>
            <a:ext cx="9573260" cy="43516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latin typeface="Times New Roman" panose="02020603050405020304" charset="0"/>
                <a:cs typeface="Times New Roman" panose="02020603050405020304" charset="0"/>
              </a:rPr>
              <a:t>Management Login</a:t>
            </a:r>
            <a:endParaRPr lang="en-US">
              <a:solidFill>
                <a:srgbClr val="FF0000"/>
              </a:solidFill>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pPr>
              <a:lnSpc>
                <a:spcPct val="150000"/>
              </a:lnSpc>
              <a:buFont typeface="Wingdings" panose="05000000000000000000" charset="0"/>
              <a:buChar char="Ø"/>
            </a:pPr>
            <a:r>
              <a:rPr lang="en-US"/>
              <a:t>Management Page is Developed by </a:t>
            </a:r>
            <a:r>
              <a:rPr lang="en-US">
                <a:solidFill>
                  <a:srgbClr val="FF0000"/>
                </a:solidFill>
                <a:latin typeface="Times New Roman" panose="02020603050405020304" charset="0"/>
                <a:cs typeface="Times New Roman" panose="02020603050405020304" charset="0"/>
                <a:sym typeface="+mn-ea"/>
              </a:rPr>
              <a:t> Md Ghouse Pasha </a:t>
            </a:r>
            <a:endParaRPr lang="en-US">
              <a:solidFill>
                <a:srgbClr val="FF0000"/>
              </a:solidFill>
              <a:latin typeface="Times New Roman" panose="02020603050405020304" charset="0"/>
              <a:cs typeface="Times New Roman" panose="02020603050405020304" charset="0"/>
              <a:sym typeface="+mn-ea"/>
            </a:endParaRPr>
          </a:p>
          <a:p>
            <a:pPr>
              <a:lnSpc>
                <a:spcPct val="150000"/>
              </a:lnSpc>
              <a:buFont typeface="Wingdings" panose="05000000000000000000" charset="0"/>
              <a:buChar char="Ø"/>
            </a:pPr>
            <a:r>
              <a:rPr lang="en-US"/>
              <a:t>It is Used for Management login and to check the leave applications of employees</a:t>
            </a:r>
            <a:endParaRPr lang="en-US"/>
          </a:p>
          <a:p>
            <a:pPr>
              <a:lnSpc>
                <a:spcPct val="150000"/>
              </a:lnSpc>
              <a:buFont typeface="Wingdings" panose="05000000000000000000" charset="0"/>
              <a:buChar char="Ø"/>
            </a:pPr>
            <a:r>
              <a:rPr lang="en-US"/>
              <a:t>It is used to Accept or Reject leave of the employees</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sz="3200" b="1">
                <a:solidFill>
                  <a:srgbClr val="FF0000"/>
                </a:solidFill>
                <a:latin typeface="Times New Roman" panose="02020603050405020304" charset="0"/>
                <a:cs typeface="Times New Roman" panose="02020603050405020304" charset="0"/>
              </a:rPr>
              <a:t>Management</a:t>
            </a:r>
            <a:r>
              <a:rPr lang="en-US" sz="3200">
                <a:solidFill>
                  <a:srgbClr val="FF0000"/>
                </a:solidFill>
                <a:latin typeface="Times New Roman" panose="02020603050405020304" charset="0"/>
                <a:cs typeface="Times New Roman" panose="02020603050405020304" charset="0"/>
              </a:rPr>
              <a:t>-</a:t>
            </a:r>
            <a:r>
              <a:rPr lang="en-US" sz="3200" b="1">
                <a:solidFill>
                  <a:srgbClr val="FF0000"/>
                </a:solidFill>
                <a:latin typeface="Times New Roman" panose="02020603050405020304" charset="0"/>
                <a:cs typeface="Times New Roman" panose="02020603050405020304" charset="0"/>
              </a:rPr>
              <a:t>Login Module</a:t>
            </a:r>
            <a:endParaRPr lang="en-US" sz="3200" b="1">
              <a:solidFill>
                <a:srgbClr val="FF0000"/>
              </a:solidFill>
              <a:latin typeface="Times New Roman" panose="02020603050405020304" charset="0"/>
              <a:cs typeface="Times New Roman" panose="02020603050405020304" charset="0"/>
            </a:endParaRPr>
          </a:p>
        </p:txBody>
      </p:sp>
      <p:pic>
        <p:nvPicPr>
          <p:cNvPr id="4" name="Content Placeholder 3" descr="Mang"/>
          <p:cNvPicPr>
            <a:picLocks noChangeAspect="1"/>
          </p:cNvPicPr>
          <p:nvPr>
            <p:ph idx="1"/>
          </p:nvPr>
        </p:nvPicPr>
        <p:blipFill>
          <a:blip r:embed="rId2"/>
          <a:stretch>
            <a:fillRect/>
          </a:stretch>
        </p:blipFill>
        <p:spPr>
          <a:xfrm>
            <a:off x="1141095" y="1517650"/>
            <a:ext cx="9455785" cy="43516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latin typeface="Times New Roman" panose="02020603050405020304" charset="0"/>
                <a:cs typeface="Times New Roman" panose="02020603050405020304" charset="0"/>
              </a:rPr>
              <a:t>Director Login</a:t>
            </a:r>
            <a:endParaRPr lang="en-US">
              <a:solidFill>
                <a:srgbClr val="FF0000"/>
              </a:solidFill>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pPr>
              <a:lnSpc>
                <a:spcPct val="150000"/>
              </a:lnSpc>
              <a:buFont typeface="Wingdings" panose="05000000000000000000" charset="0"/>
              <a:buChar char="Ø"/>
            </a:pPr>
            <a:r>
              <a:rPr lang="en-US">
                <a:sym typeface="+mn-ea"/>
              </a:rPr>
              <a:t>Management Page is Developed by </a:t>
            </a:r>
            <a:r>
              <a:rPr lang="en-US">
                <a:solidFill>
                  <a:srgbClr val="FF0000"/>
                </a:solidFill>
                <a:latin typeface="Times New Roman" panose="02020603050405020304" charset="0"/>
                <a:cs typeface="Times New Roman" panose="02020603050405020304" charset="0"/>
                <a:sym typeface="+mn-ea"/>
              </a:rPr>
              <a:t> Md Ghouse Pasha </a:t>
            </a:r>
            <a:endParaRPr lang="en-US"/>
          </a:p>
          <a:p>
            <a:pPr>
              <a:lnSpc>
                <a:spcPct val="150000"/>
              </a:lnSpc>
              <a:buFont typeface="Wingdings" panose="05000000000000000000" charset="0"/>
              <a:buChar char="Ø"/>
            </a:pPr>
            <a:r>
              <a:rPr lang="en-US">
                <a:sym typeface="+mn-ea"/>
              </a:rPr>
              <a:t>This page is used for login purpose of high officials of the organization</a:t>
            </a:r>
            <a:endParaRPr lang="en-US">
              <a:sym typeface="+mn-ea"/>
            </a:endParaRPr>
          </a:p>
          <a:p>
            <a:pPr>
              <a:lnSpc>
                <a:spcPct val="150000"/>
              </a:lnSpc>
              <a:buFont typeface="Wingdings" panose="05000000000000000000" charset="0"/>
              <a:buChar char="Ø"/>
            </a:pPr>
            <a:r>
              <a:rPr lang="en-US"/>
              <a:t>To check the status of the employees and management </a:t>
            </a:r>
            <a:endParaRPr lang="en-US"/>
          </a:p>
          <a:p>
            <a:pPr>
              <a:buFont typeface="Wingdings" panose="05000000000000000000" charset="0"/>
              <a:buChar char="Ø"/>
            </a:pPr>
            <a:endParaRPr lang="en-US"/>
          </a:p>
          <a:p>
            <a:pPr>
              <a:buFont typeface="Wingdings" panose="05000000000000000000" charset="0"/>
              <a:buChar char="Ø"/>
            </a:pPr>
            <a:endParaRPr lang="en-US"/>
          </a:p>
          <a:p>
            <a:pPr>
              <a:buFont typeface="Wingdings" panose="05000000000000000000" charset="0"/>
              <a:buChar char="Ø"/>
            </a:pP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b="1">
                <a:solidFill>
                  <a:srgbClr val="FF0000"/>
                </a:solidFill>
              </a:rPr>
              <a:t>Director-Login Module</a:t>
            </a:r>
            <a:endParaRPr lang="en-US" b="1">
              <a:solidFill>
                <a:srgbClr val="FF0000"/>
              </a:solidFill>
            </a:endParaRPr>
          </a:p>
        </p:txBody>
      </p:sp>
      <p:pic>
        <p:nvPicPr>
          <p:cNvPr id="4" name="Content Placeholder 3" descr="Dire"/>
          <p:cNvPicPr>
            <a:picLocks noChangeAspect="1"/>
          </p:cNvPicPr>
          <p:nvPr>
            <p:ph idx="1"/>
          </p:nvPr>
        </p:nvPicPr>
        <p:blipFill>
          <a:blip r:embed="rId2"/>
          <a:stretch>
            <a:fillRect/>
          </a:stretch>
        </p:blipFill>
        <p:spPr>
          <a:xfrm>
            <a:off x="1285875" y="1825625"/>
            <a:ext cx="9618980" cy="435165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838200" y="365125"/>
            <a:ext cx="10515600" cy="1099185"/>
          </a:xfrm>
        </p:spPr>
        <p:txBody>
          <a:bodyPr>
            <a:normAutofit fontScale="90000"/>
          </a:bodyPr>
          <a:p>
            <a:r>
              <a:rPr lang="en-US">
                <a:solidFill>
                  <a:srgbClr val="FF0000"/>
                </a:solidFill>
                <a:latin typeface="Times New Roman" panose="02020603050405020304" charset="0"/>
                <a:cs typeface="Times New Roman" panose="02020603050405020304" charset="0"/>
                <a:sym typeface="+mn-ea"/>
              </a:rPr>
              <a:t>Technologies</a:t>
            </a:r>
            <a:br>
              <a:rPr lang="en-US">
                <a:latin typeface="Times New Roman" panose="02020603050405020304" charset="0"/>
                <a:cs typeface="Times New Roman" panose="02020603050405020304" charset="0"/>
              </a:rPr>
            </a:br>
            <a:endParaRPr lang="en-US"/>
          </a:p>
        </p:txBody>
      </p:sp>
      <p:sp>
        <p:nvSpPr>
          <p:cNvPr id="3" name="Content Placeholder 2"/>
          <p:cNvSpPr>
            <a:spLocks noGrp="1"/>
          </p:cNvSpPr>
          <p:nvPr>
            <p:ph idx="1"/>
          </p:nvPr>
        </p:nvSpPr>
        <p:spPr>
          <a:xfrm>
            <a:off x="838200" y="1464945"/>
            <a:ext cx="10515600" cy="2280285"/>
          </a:xfrm>
        </p:spPr>
        <p:txBody>
          <a:bodyPr/>
          <a:p>
            <a:pPr>
              <a:lnSpc>
                <a:spcPct val="150000"/>
              </a:lnSpc>
              <a:buFont typeface="Wingdings" panose="05000000000000000000" charset="0"/>
              <a:buChar char="Ø"/>
            </a:pPr>
            <a:r>
              <a:rPr lang="en-US"/>
              <a:t>HTML</a:t>
            </a:r>
            <a:endParaRPr lang="en-US"/>
          </a:p>
          <a:p>
            <a:pPr>
              <a:lnSpc>
                <a:spcPct val="150000"/>
              </a:lnSpc>
              <a:buFont typeface="Wingdings" panose="05000000000000000000" charset="0"/>
              <a:buChar char="Ø"/>
            </a:pPr>
            <a:r>
              <a:rPr lang="en-US"/>
              <a:t>CSS</a:t>
            </a:r>
            <a:endParaRPr lang="en-US"/>
          </a:p>
          <a:p>
            <a:pPr>
              <a:lnSpc>
                <a:spcPct val="150000"/>
              </a:lnSpc>
              <a:buFont typeface="Wingdings" panose="05000000000000000000" charset="0"/>
              <a:buChar char="Ø"/>
            </a:pPr>
            <a:r>
              <a:rPr lang="en-US"/>
              <a:t>JavaScript</a:t>
            </a:r>
            <a:endParaRPr lang="en-US"/>
          </a:p>
          <a:p>
            <a:pPr marL="0" indent="0">
              <a:buFont typeface="Wingdings" panose="05000000000000000000" charset="0"/>
              <a:buNone/>
            </a:pP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rPr>
              <a:t>Advantages</a:t>
            </a:r>
            <a:endParaRPr lang="en-US">
              <a:solidFill>
                <a:srgbClr val="FF0000"/>
              </a:solidFill>
            </a:endParaRPr>
          </a:p>
        </p:txBody>
      </p:sp>
      <p:sp>
        <p:nvSpPr>
          <p:cNvPr id="3" name="Content Placeholder 2"/>
          <p:cNvSpPr>
            <a:spLocks noGrp="1"/>
          </p:cNvSpPr>
          <p:nvPr>
            <p:ph idx="1"/>
          </p:nvPr>
        </p:nvSpPr>
        <p:spPr/>
        <p:txBody>
          <a:bodyPr/>
          <a:p>
            <a:pPr>
              <a:lnSpc>
                <a:spcPct val="150000"/>
              </a:lnSpc>
              <a:buFont typeface="Wingdings" panose="05000000000000000000" charset="0"/>
              <a:buChar char="Ø"/>
            </a:pPr>
            <a:r>
              <a:rPr lang="en-US">
                <a:latin typeface="Times New Roman" panose="02020603050405020304" charset="0"/>
                <a:cs typeface="Times New Roman" panose="02020603050405020304" charset="0"/>
              </a:rPr>
              <a:t>The Software is system independent  it works on internet can be used even if the requestor/sanctioning authority is located in different country.</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Entire process is documented on E-mails.</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Eliminates the paper works and need not contact the officials.</a:t>
            </a:r>
            <a:endParaRPr lang="en-US">
              <a:latin typeface="Times New Roman" panose="02020603050405020304" charset="0"/>
              <a:cs typeface="Times New Roman" panose="020206030504050203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uFillTx/>
              </a:rPr>
              <a:t>Conclusions</a:t>
            </a:r>
            <a:endParaRPr lang="en-US">
              <a:solidFill>
                <a:srgbClr val="FF0000"/>
              </a:solidFill>
              <a:uFillTx/>
            </a:endParaRPr>
          </a:p>
        </p:txBody>
      </p:sp>
      <p:sp>
        <p:nvSpPr>
          <p:cNvPr id="3" name="Content Placeholder 2"/>
          <p:cNvSpPr>
            <a:spLocks noGrp="1"/>
          </p:cNvSpPr>
          <p:nvPr>
            <p:ph idx="1"/>
          </p:nvPr>
        </p:nvSpPr>
        <p:spPr/>
        <p:txBody>
          <a:bodyPr>
            <a:normAutofit lnSpcReduction="20000"/>
          </a:bodyPr>
          <a:p>
            <a:pPr algn="just">
              <a:lnSpc>
                <a:spcPct val="150000"/>
              </a:lnSpc>
            </a:pPr>
            <a:r>
              <a:rPr lang="en-US"/>
              <a:t>Leave management system is very useful for any organization to maintain leave record of the employees.This system not only maintains the leave of employees it also maintain the leave application of the employees.</a:t>
            </a:r>
            <a:endParaRPr lang="en-US"/>
          </a:p>
          <a:p>
            <a:pPr algn="just">
              <a:lnSpc>
                <a:spcPct val="150000"/>
              </a:lnSpc>
            </a:pPr>
            <a:r>
              <a:rPr lang="en-US"/>
              <a:t>The higher authorities may accept or reject the leave application requested by employee.Thus this system reduce the excess amount of paper work job done by organization to maintain the leave.</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3188335" y="2099945"/>
            <a:ext cx="4841875" cy="2038350"/>
          </a:xfrm>
        </p:spPr>
        <p:txBody>
          <a:bodyPr/>
          <a:p>
            <a:r>
              <a:rPr lang="en-US">
                <a:solidFill>
                  <a:srgbClr val="FF0000"/>
                </a:solidFill>
              </a:rPr>
              <a:t>Thank You</a:t>
            </a:r>
            <a:endParaRPr lang="en-US">
              <a:solidFill>
                <a:srgbClr val="FF0000"/>
              </a:solidFill>
            </a:endParaRPr>
          </a:p>
        </p:txBody>
      </p:sp>
      <p:pic>
        <p:nvPicPr>
          <p:cNvPr id="14" name="Content Placeholder 13"/>
          <p:cNvPicPr>
            <a:picLocks noChangeAspect="1"/>
          </p:cNvPicPr>
          <p:nvPr>
            <p:ph idx="1"/>
          </p:nvPr>
        </p:nvPicPr>
        <p:blipFill>
          <a:blip r:embed="rId2"/>
          <a:stretch>
            <a:fillRect/>
          </a:stretch>
        </p:blipFill>
        <p:spPr>
          <a:xfrm>
            <a:off x="2981325" y="2568575"/>
            <a:ext cx="5417820" cy="22326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normAutofit fontScale="90000"/>
          </a:bodyPr>
          <a:p>
            <a:r>
              <a:rPr lang="en-US" b="1">
                <a:solidFill>
                  <a:srgbClr val="FF0000"/>
                </a:solidFill>
                <a:latin typeface="Times New Roman" panose="02020603050405020304" charset="0"/>
                <a:cs typeface="Times New Roman" panose="02020603050405020304" charset="0"/>
              </a:rPr>
              <a:t>ONLINE LEAVE MANAGEMENT SYSTEM</a:t>
            </a:r>
            <a:endParaRPr lang="en-US" b="1">
              <a:solidFill>
                <a:srgbClr val="FF0000"/>
              </a:solidFill>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normAutofit/>
          </a:bodyPr>
          <a:p>
            <a:pPr marL="0" indent="0">
              <a:buNone/>
            </a:pPr>
            <a:r>
              <a:rPr lang="en-US" b="1"/>
              <a:t>Contents:</a:t>
            </a:r>
            <a:endParaRPr lang="en-US" b="1"/>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Introduction</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Modules</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Technologies</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Advantages</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Conclusions</a:t>
            </a:r>
            <a:endParaRPr lang="en-US">
              <a:latin typeface="Times New Roman" panose="02020603050405020304" charset="0"/>
              <a:cs typeface="Times New Roman" panose="02020603050405020304" charset="0"/>
            </a:endParaRPr>
          </a:p>
          <a:p>
            <a:pPr>
              <a:buFont typeface="Wingdings" panose="05000000000000000000" charset="0"/>
              <a:buChar char="Ø"/>
            </a:pPr>
            <a:endParaRPr lang="en-US"/>
          </a:p>
          <a:p>
            <a:pPr>
              <a:buFont typeface="Wingdings" panose="05000000000000000000" charset="0"/>
              <a:buChar char="Ø"/>
            </a:pPr>
            <a:endParaRPr lang="en-US"/>
          </a:p>
          <a:p>
            <a:pPr marL="0" indent="0">
              <a:buNone/>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b="1">
                <a:solidFill>
                  <a:srgbClr val="FF0000"/>
                </a:solidFill>
              </a:rPr>
              <a:t>Introduction</a:t>
            </a:r>
            <a:endParaRPr lang="en-US" b="1">
              <a:solidFill>
                <a:srgbClr val="FF0000"/>
              </a:solidFill>
            </a:endParaRPr>
          </a:p>
        </p:txBody>
      </p:sp>
      <p:sp>
        <p:nvSpPr>
          <p:cNvPr id="3" name="Content Placeholder 2"/>
          <p:cNvSpPr>
            <a:spLocks noGrp="1"/>
          </p:cNvSpPr>
          <p:nvPr>
            <p:ph idx="1"/>
          </p:nvPr>
        </p:nvSpPr>
        <p:spPr>
          <a:xfrm>
            <a:off x="838200" y="1275080"/>
            <a:ext cx="10515600" cy="5582920"/>
          </a:xfrm>
        </p:spPr>
        <p:txBody>
          <a:bodyPr>
            <a:normAutofit/>
          </a:bodyPr>
          <a:p>
            <a:pPr marL="457200" lvl="2" algn="just">
              <a:lnSpc>
                <a:spcPct val="150000"/>
              </a:lnSpc>
              <a:buFont typeface="Wingdings" panose="05000000000000000000" charset="0"/>
              <a:buChar char="Ø"/>
            </a:pPr>
            <a:r>
              <a:rPr lang="en-US" sz="2280">
                <a:latin typeface="Times New Roman" panose="02020603050405020304" charset="0"/>
                <a:cs typeface="Times New Roman" panose="02020603050405020304" charset="0"/>
                <a:sym typeface="+mn-ea"/>
              </a:rPr>
              <a:t>The main objective of the Proposed System is to Decrease the paper   work and    easier record maintance by  having a particular website for   leaves maintance.</a:t>
            </a:r>
            <a:endParaRPr lang="en-US" sz="2280">
              <a:latin typeface="Times New Roman" panose="02020603050405020304" charset="0"/>
              <a:cs typeface="Times New Roman" panose="02020603050405020304" charset="0"/>
              <a:sym typeface="+mn-ea"/>
            </a:endParaRPr>
          </a:p>
          <a:p>
            <a:pPr marL="457200" lvl="2" algn="just">
              <a:lnSpc>
                <a:spcPct val="150000"/>
              </a:lnSpc>
              <a:buFont typeface="Wingdings" panose="05000000000000000000" charset="0"/>
              <a:buChar char="Ø"/>
            </a:pPr>
            <a:r>
              <a:rPr lang="en-US" sz="2280">
                <a:latin typeface="Times New Roman" panose="02020603050405020304" charset="0"/>
                <a:cs typeface="Times New Roman" panose="02020603050405020304" charset="0"/>
              </a:rPr>
              <a:t>This Approach Basically deals with the record of leaves taken by employees and other higher officials for the approval of leave .</a:t>
            </a:r>
            <a:endParaRPr lang="en-US" sz="2280">
              <a:latin typeface="Times New Roman" panose="02020603050405020304" charset="0"/>
              <a:cs typeface="Times New Roman" panose="02020603050405020304" charset="0"/>
            </a:endParaRPr>
          </a:p>
          <a:p>
            <a:pPr marL="457200" lvl="2" algn="just">
              <a:lnSpc>
                <a:spcPct val="150000"/>
              </a:lnSpc>
              <a:buFont typeface="Wingdings" panose="05000000000000000000" charset="0"/>
              <a:buChar char="Ø"/>
            </a:pPr>
            <a:r>
              <a:rPr lang="en-US" sz="2280" b="1">
                <a:latin typeface="Times New Roman" panose="02020603050405020304" charset="0"/>
                <a:cs typeface="Times New Roman" panose="02020603050405020304" charset="0"/>
              </a:rPr>
              <a:t>Leave Management Sytem(LMS)</a:t>
            </a:r>
            <a:r>
              <a:rPr lang="en-US" sz="2280">
                <a:latin typeface="Times New Roman" panose="02020603050405020304" charset="0"/>
                <a:cs typeface="Times New Roman" panose="02020603050405020304" charset="0"/>
              </a:rPr>
              <a:t> is designed to help the organization to set up employee leave policy &amp; manage their leaves seamlessy.This software enables configuring all types of leaves,</a:t>
            </a:r>
            <a:r>
              <a:rPr lang="en-US" sz="2280" b="1">
                <a:latin typeface="Times New Roman" panose="02020603050405020304" charset="0"/>
                <a:cs typeface="Times New Roman" panose="02020603050405020304" charset="0"/>
              </a:rPr>
              <a:t>including paid leaves,leaves without pay,sick leaves,causal leaves,medical leaves, and much more</a:t>
            </a:r>
            <a:r>
              <a:rPr lang="en-US" sz="2280">
                <a:latin typeface="Times New Roman" panose="02020603050405020304" charset="0"/>
                <a:cs typeface="Times New Roman" panose="02020603050405020304" charset="0"/>
              </a:rPr>
              <a:t>.In addition to this,the software also helps an employee to check the status of leave,daily attendence record,and can also apply for leave.</a:t>
            </a:r>
            <a:endParaRPr lang="en-US" sz="2280">
              <a:latin typeface="Times New Roman" panose="02020603050405020304" charset="0"/>
              <a:cs typeface="Times New Roman" panose="02020603050405020304" charset="0"/>
            </a:endParaRPr>
          </a:p>
          <a:p>
            <a:pPr marL="0" lvl="2">
              <a:buFont typeface="Wingdings" panose="05000000000000000000" charset="0"/>
              <a:buChar char="Ø"/>
            </a:pPr>
            <a:endParaRPr lang="en-US" sz="2800"/>
          </a:p>
          <a:p>
            <a:pPr>
              <a:buFont typeface="Wingdings" panose="05000000000000000000" charset="0"/>
              <a:buChar char="Ø"/>
            </a:pP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latin typeface="Times New Roman" panose="02020603050405020304" charset="0"/>
                <a:cs typeface="Times New Roman" panose="02020603050405020304" charset="0"/>
              </a:rPr>
              <a:t>Modules</a:t>
            </a:r>
            <a:endParaRPr lang="en-US">
              <a:solidFill>
                <a:srgbClr val="FF0000"/>
              </a:solidFill>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838200" y="1485900"/>
            <a:ext cx="10515600" cy="4237990"/>
          </a:xfrm>
        </p:spPr>
        <p:txBody>
          <a:bodyPr>
            <a:normAutofit lnSpcReduction="20000"/>
          </a:bodyPr>
          <a:p>
            <a:pPr>
              <a:lnSpc>
                <a:spcPct val="150000"/>
              </a:lnSpc>
              <a:buFont typeface="Wingdings" panose="05000000000000000000" charset="0"/>
              <a:buChar char="Ø"/>
            </a:pPr>
            <a:r>
              <a:rPr lang="en-US">
                <a:latin typeface="Times New Roman" panose="02020603050405020304" charset="0"/>
                <a:cs typeface="Times New Roman" panose="02020603050405020304" charset="0"/>
              </a:rPr>
              <a:t>Home </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sym typeface="+mn-ea"/>
              </a:rPr>
              <a:t>Sign-Up </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Employees</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Management</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a:latin typeface="Times New Roman" panose="02020603050405020304" charset="0"/>
                <a:cs typeface="Times New Roman" panose="02020603050405020304" charset="0"/>
              </a:rPr>
              <a:t>Director</a:t>
            </a:r>
            <a:endParaRPr lang="en-US">
              <a:latin typeface="Times New Roman" panose="02020603050405020304" charset="0"/>
              <a:cs typeface="Times New Roman" panose="02020603050405020304" charset="0"/>
            </a:endParaRPr>
          </a:p>
          <a:p>
            <a:pPr marL="0" indent="0">
              <a:lnSpc>
                <a:spcPct val="150000"/>
              </a:lnSpc>
              <a:buFont typeface="Wingdings" panose="05000000000000000000" charset="0"/>
              <a:buNone/>
            </a:pPr>
            <a:endParaRPr lang="en-US">
              <a:latin typeface="Times New Roman" panose="02020603050405020304" charset="0"/>
              <a:cs typeface="Times New Roman" panose="020206030504050203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latin typeface="Times New Roman" panose="02020603050405020304" charset="0"/>
                <a:cs typeface="Times New Roman" panose="02020603050405020304" charset="0"/>
              </a:rPr>
              <a:t>Home</a:t>
            </a:r>
            <a:endParaRPr lang="en-US">
              <a:solidFill>
                <a:srgbClr val="FF0000"/>
              </a:solidFill>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pPr>
              <a:lnSpc>
                <a:spcPct val="150000"/>
              </a:lnSpc>
              <a:buFont typeface="Wingdings" panose="05000000000000000000" charset="0"/>
              <a:buChar char="Ø"/>
            </a:pPr>
            <a:r>
              <a:rPr lang="en-US">
                <a:latin typeface="Times New Roman" panose="02020603050405020304" charset="0"/>
                <a:cs typeface="Times New Roman" panose="02020603050405020304" charset="0"/>
              </a:rPr>
              <a:t>Home Page Developed by</a:t>
            </a:r>
            <a:r>
              <a:rPr lang="en-US">
                <a:solidFill>
                  <a:srgbClr val="FF0000"/>
                </a:solidFill>
                <a:latin typeface="Times New Roman" panose="02020603050405020304" charset="0"/>
                <a:cs typeface="Times New Roman" panose="02020603050405020304" charset="0"/>
              </a:rPr>
              <a:t> K.Gopal</a:t>
            </a:r>
            <a:endParaRPr lang="en-US">
              <a:latin typeface="Times New Roman" panose="02020603050405020304" charset="0"/>
              <a:cs typeface="Times New Roman" panose="02020603050405020304" charset="0"/>
            </a:endParaRPr>
          </a:p>
          <a:p>
            <a:pPr>
              <a:lnSpc>
                <a:spcPct val="150000"/>
              </a:lnSpc>
              <a:buFont typeface="Wingdings" panose="05000000000000000000" charset="0"/>
              <a:buChar char="Ø"/>
            </a:pPr>
            <a:r>
              <a:rPr lang="en-US" dirty="0">
                <a:effectLst/>
                <a:latin typeface="Times New Roman" panose="02020603050405020304" charset="0"/>
                <a:cs typeface="Times New Roman" panose="02020603050405020304" charset="0"/>
                <a:sym typeface="+mn-ea"/>
              </a:rPr>
              <a:t>A Home Page is the main web page of a website.</a:t>
            </a:r>
            <a:endParaRPr lang="en-US" dirty="0">
              <a:solidFill>
                <a:schemeClr val="tx1"/>
              </a:solidFill>
              <a:latin typeface="Times New Roman" panose="02020603050405020304" charset="0"/>
              <a:cs typeface="Times New Roman" panose="02020603050405020304" charset="0"/>
            </a:endParaRPr>
          </a:p>
          <a:p>
            <a:pPr>
              <a:buFont typeface="Wingdings" panose="05000000000000000000" charset="0"/>
              <a:buChar char="Ø"/>
            </a:pPr>
            <a:endParaRPr lang="en-US">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latin typeface="Times New Roman" panose="02020603050405020304" charset="0"/>
                <a:cs typeface="Times New Roman" panose="02020603050405020304" charset="0"/>
              </a:rPr>
              <a:t>Home Page</a:t>
            </a:r>
            <a:endParaRPr lang="en-US">
              <a:solidFill>
                <a:srgbClr val="FF0000"/>
              </a:solidFill>
              <a:latin typeface="Times New Roman" panose="02020603050405020304" charset="0"/>
              <a:cs typeface="Times New Roman" panose="02020603050405020304" charset="0"/>
            </a:endParaRPr>
          </a:p>
        </p:txBody>
      </p:sp>
      <p:pic>
        <p:nvPicPr>
          <p:cNvPr id="4" name="Content Placeholder 3" descr="Home"/>
          <p:cNvPicPr>
            <a:picLocks noChangeAspect="1"/>
          </p:cNvPicPr>
          <p:nvPr>
            <p:ph idx="1"/>
          </p:nvPr>
        </p:nvPicPr>
        <p:blipFill>
          <a:blip r:embed="rId2"/>
          <a:stretch>
            <a:fillRect/>
          </a:stretch>
        </p:blipFill>
        <p:spPr>
          <a:xfrm>
            <a:off x="857250" y="1825625"/>
            <a:ext cx="10476230" cy="435165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latin typeface="Times New Roman" panose="02020603050405020304" charset="0"/>
                <a:cs typeface="Times New Roman" panose="02020603050405020304" charset="0"/>
                <a:sym typeface="+mn-ea"/>
              </a:rPr>
              <a:t>Sign-Up</a:t>
            </a:r>
            <a:endParaRPr lang="en-US"/>
          </a:p>
        </p:txBody>
      </p:sp>
      <p:sp>
        <p:nvSpPr>
          <p:cNvPr id="3" name="Content Placeholder 2"/>
          <p:cNvSpPr>
            <a:spLocks noGrp="1"/>
          </p:cNvSpPr>
          <p:nvPr>
            <p:ph idx="1"/>
          </p:nvPr>
        </p:nvSpPr>
        <p:spPr/>
        <p:txBody>
          <a:bodyPr/>
          <a:p>
            <a:pPr>
              <a:lnSpc>
                <a:spcPct val="150000"/>
              </a:lnSpc>
              <a:buFont typeface="Wingdings" panose="05000000000000000000" charset="0"/>
              <a:buChar char="Ø"/>
            </a:pPr>
            <a:r>
              <a:rPr lang="en-US"/>
              <a:t>Sign-Up Page Developed by </a:t>
            </a:r>
            <a:r>
              <a:rPr lang="en-US">
                <a:latin typeface="Times New Roman" panose="02020603050405020304" charset="0"/>
                <a:cs typeface="Times New Roman" panose="02020603050405020304" charset="0"/>
                <a:sym typeface="+mn-ea"/>
              </a:rPr>
              <a:t> </a:t>
            </a:r>
            <a:r>
              <a:rPr lang="en-US">
                <a:solidFill>
                  <a:srgbClr val="FF0000"/>
                </a:solidFill>
                <a:latin typeface="Times New Roman" panose="02020603050405020304" charset="0"/>
                <a:cs typeface="Times New Roman" panose="02020603050405020304" charset="0"/>
                <a:sym typeface="+mn-ea"/>
              </a:rPr>
              <a:t>Rahul Murugesan</a:t>
            </a:r>
            <a:endParaRPr lang="en-US"/>
          </a:p>
          <a:p>
            <a:pPr>
              <a:lnSpc>
                <a:spcPct val="150000"/>
              </a:lnSpc>
              <a:buFont typeface="Wingdings" panose="05000000000000000000" charset="0"/>
              <a:buChar char="Ø"/>
            </a:pPr>
            <a:r>
              <a:rPr lang="en-US"/>
              <a:t>It used for Register  Purpose of the  New Employee in Organization</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latin typeface="Times New Roman" panose="02020603050405020304" charset="0"/>
                <a:cs typeface="Times New Roman" panose="02020603050405020304" charset="0"/>
              </a:rPr>
              <a:t>Sign-Up Page</a:t>
            </a:r>
            <a:endParaRPr lang="en-US">
              <a:solidFill>
                <a:srgbClr val="FF0000"/>
              </a:solidFill>
              <a:latin typeface="Times New Roman" panose="02020603050405020304" charset="0"/>
              <a:cs typeface="Times New Roman" panose="02020603050405020304" charset="0"/>
            </a:endParaRPr>
          </a:p>
        </p:txBody>
      </p:sp>
      <p:pic>
        <p:nvPicPr>
          <p:cNvPr id="4" name="Content Placeholder 3" descr="Sig"/>
          <p:cNvPicPr>
            <a:picLocks noChangeAspect="1"/>
          </p:cNvPicPr>
          <p:nvPr>
            <p:ph idx="1"/>
          </p:nvPr>
        </p:nvPicPr>
        <p:blipFill>
          <a:blip r:embed="rId2"/>
          <a:stretch>
            <a:fillRect/>
          </a:stretch>
        </p:blipFill>
        <p:spPr>
          <a:xfrm>
            <a:off x="1290320" y="1825625"/>
            <a:ext cx="9610725" cy="435165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p>
            <a:r>
              <a:rPr lang="en-US">
                <a:solidFill>
                  <a:srgbClr val="FF0000"/>
                </a:solidFill>
                <a:latin typeface="Times New Roman" panose="02020603050405020304" charset="0"/>
                <a:cs typeface="Times New Roman" panose="02020603050405020304" charset="0"/>
              </a:rPr>
              <a:t>Employee Login</a:t>
            </a:r>
            <a:endParaRPr lang="en-US">
              <a:solidFill>
                <a:srgbClr val="FF0000"/>
              </a:solidFill>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p>
            <a:pPr>
              <a:lnSpc>
                <a:spcPct val="150000"/>
              </a:lnSpc>
              <a:buFont typeface="Wingdings" panose="05000000000000000000" charset="0"/>
              <a:buChar char="Ø"/>
            </a:pPr>
            <a:r>
              <a:rPr lang="en-US"/>
              <a:t>Employee Login Page Developed by </a:t>
            </a:r>
            <a:r>
              <a:rPr lang="en-US">
                <a:solidFill>
                  <a:srgbClr val="FF0000"/>
                </a:solidFill>
                <a:latin typeface="Times New Roman" panose="02020603050405020304" charset="0"/>
                <a:cs typeface="Times New Roman" panose="02020603050405020304" charset="0"/>
              </a:rPr>
              <a:t>B Srithan reddy</a:t>
            </a:r>
            <a:endParaRPr lang="en-US">
              <a:solidFill>
                <a:srgbClr val="FF0000"/>
              </a:solidFill>
            </a:endParaRPr>
          </a:p>
          <a:p>
            <a:pPr>
              <a:lnSpc>
                <a:spcPct val="150000"/>
              </a:lnSpc>
              <a:buFont typeface="Wingdings" panose="05000000000000000000" charset="0"/>
              <a:buChar char="Ø"/>
            </a:pPr>
            <a:r>
              <a:rPr lang="en-US">
                <a:solidFill>
                  <a:schemeClr val="tx1"/>
                </a:solidFill>
              </a:rPr>
              <a:t>This page is used for Purpose of Employee login to apply leave and to check the leave status</a:t>
            </a:r>
            <a:endParaRPr lang="en-US">
              <a:solidFill>
                <a:schemeClr val="tx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2689</Words>
  <Application>WPS Presentation</Application>
  <PresentationFormat>Widescreen</PresentationFormat>
  <Paragraphs>120</Paragraphs>
  <Slides>18</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Arial</vt:lpstr>
      <vt:lpstr>SimSun</vt:lpstr>
      <vt:lpstr>Wingdings</vt:lpstr>
      <vt:lpstr>Times New Roman</vt:lpstr>
      <vt:lpstr>Calibri</vt:lpstr>
      <vt:lpstr>Wingdings</vt:lpstr>
      <vt:lpstr>Calibri Light</vt:lpstr>
      <vt:lpstr>Microsoft YaHei</vt:lpstr>
      <vt:lpstr>Arial Unicode MS</vt:lpstr>
      <vt:lpstr>Calibri</vt:lpstr>
      <vt:lpstr>Office Theme</vt:lpstr>
      <vt:lpstr>ONLINE LEAVE MANAGEMENT SYSTEM</vt:lpstr>
      <vt:lpstr>ONLINE LEAVE MANAGEMENT SYSTEM</vt:lpstr>
      <vt:lpstr>Introduction</vt:lpstr>
      <vt:lpstr>Modules</vt:lpstr>
      <vt:lpstr>PowerPoint 演示文稿</vt:lpstr>
      <vt:lpstr>PowerPoint 演示文稿</vt:lpstr>
      <vt:lpstr>PowerPoint 演示文稿</vt:lpstr>
      <vt:lpstr>PowerPoint 演示文稿</vt:lpstr>
      <vt:lpstr>PowerPoint 演示文稿</vt:lpstr>
      <vt:lpstr>Employee Login Module </vt:lpstr>
      <vt:lpstr>PowerPoint 演示文稿</vt:lpstr>
      <vt:lpstr>Management-Login Module</vt:lpstr>
      <vt:lpstr>PowerPoint 演示文稿</vt:lpstr>
      <vt:lpstr>Director-Login Module</vt:lpstr>
      <vt:lpstr>Tools (Technologies) </vt:lpstr>
      <vt:lpstr>Advantages</vt:lpstr>
      <vt:lpstr>Conclusions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LEAVE MANAGEMENT SYSTEM</dc:title>
  <dc:creator/>
  <cp:lastModifiedBy>gopal</cp:lastModifiedBy>
  <cp:revision>6</cp:revision>
  <dcterms:created xsi:type="dcterms:W3CDTF">2021-09-12T13:47:00Z</dcterms:created>
  <dcterms:modified xsi:type="dcterms:W3CDTF">2021-10-10T09:46:02Z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BE091BDA580C4A3D94ABFEA168AADDBA</vt:lpwstr>
  </property>
  <property fmtid="{D5CDD505-2E9C-101B-9397-08002B2CF9AE}" pid="3" name="KSOProductBuildVer">
    <vt:lpwstr>1033-11.2.0.10323</vt:lpwstr>
  </property>
</Properties>
</file>

<file path=docProps/thumbnail.jpeg>
</file>